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BBF59B8_A78688AD.xml" ContentType="application/vnd.ms-powerpoint.comments+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47.xml" ContentType="application/vnd.openxmlformats-officedocument.presentationml.tags+xml"/>
  <Override PartName="/ppt/notesSlides/notesSlide53.xml" ContentType="application/vnd.openxmlformats-officedocument.presentationml.notesSlide+xml"/>
  <Override PartName="/ppt/tags/tag48.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49.xml" ContentType="application/vnd.openxmlformats-officedocument.presentationml.tags+xml"/>
  <Override PartName="/ppt/notesSlides/notesSlide8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87.xml" ContentType="application/vnd.openxmlformats-officedocument.presentationml.notesSlide+xml"/>
  <Override PartName="/ppt/tags/tag52.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38"/>
  </p:notesMasterIdLst>
  <p:sldIdLst>
    <p:sldId id="2076138295" r:id="rId8"/>
    <p:sldId id="2076138301" r:id="rId9"/>
    <p:sldId id="2076138387" r:id="rId10"/>
    <p:sldId id="2076138325" r:id="rId11"/>
    <p:sldId id="280" r:id="rId12"/>
    <p:sldId id="2076138335" r:id="rId13"/>
    <p:sldId id="2076138337" r:id="rId14"/>
    <p:sldId id="2076138336" r:id="rId15"/>
    <p:sldId id="2076138338" r:id="rId16"/>
    <p:sldId id="2076138340" r:id="rId17"/>
    <p:sldId id="2076138341" r:id="rId18"/>
    <p:sldId id="2076138342" r:id="rId19"/>
    <p:sldId id="2076138343" r:id="rId20"/>
    <p:sldId id="2076138339" r:id="rId21"/>
    <p:sldId id="2076138344" r:id="rId22"/>
    <p:sldId id="2076138326" r:id="rId23"/>
    <p:sldId id="10052" r:id="rId24"/>
    <p:sldId id="2076138332" r:id="rId25"/>
    <p:sldId id="2076138333" r:id="rId26"/>
    <p:sldId id="2076138327" r:id="rId27"/>
    <p:sldId id="2076137318" r:id="rId28"/>
    <p:sldId id="2076138345" r:id="rId29"/>
    <p:sldId id="2076138346" r:id="rId30"/>
    <p:sldId id="2076138347" r:id="rId31"/>
    <p:sldId id="2076137912" r:id="rId32"/>
    <p:sldId id="2076137391" r:id="rId33"/>
    <p:sldId id="2076138364" r:id="rId34"/>
    <p:sldId id="2076138334" r:id="rId35"/>
    <p:sldId id="2076138360" r:id="rId36"/>
    <p:sldId id="2076138363" r:id="rId37"/>
    <p:sldId id="2076138313" r:id="rId38"/>
    <p:sldId id="2076138366" r:id="rId39"/>
    <p:sldId id="2076138365" r:id="rId40"/>
    <p:sldId id="2076138368" r:id="rId41"/>
    <p:sldId id="2076138369" r:id="rId42"/>
    <p:sldId id="2076138394" r:id="rId43"/>
    <p:sldId id="2076138395" r:id="rId44"/>
    <p:sldId id="2076138403" r:id="rId45"/>
    <p:sldId id="2076138367" r:id="rId46"/>
    <p:sldId id="2076138324" r:id="rId47"/>
    <p:sldId id="2076138372" r:id="rId48"/>
    <p:sldId id="2076138402" r:id="rId49"/>
    <p:sldId id="2076138371" r:id="rId50"/>
    <p:sldId id="2076138373" r:id="rId51"/>
    <p:sldId id="2076138386" r:id="rId52"/>
    <p:sldId id="2076138390" r:id="rId53"/>
    <p:sldId id="2076138385" r:id="rId54"/>
    <p:sldId id="2076138370" r:id="rId55"/>
    <p:sldId id="2076138375" r:id="rId56"/>
    <p:sldId id="2076138377" r:id="rId57"/>
    <p:sldId id="2076138388" r:id="rId58"/>
    <p:sldId id="2076138389" r:id="rId59"/>
    <p:sldId id="2076138391" r:id="rId60"/>
    <p:sldId id="2076138378" r:id="rId61"/>
    <p:sldId id="2076138379" r:id="rId62"/>
    <p:sldId id="2076138380" r:id="rId63"/>
    <p:sldId id="2076138381" r:id="rId64"/>
    <p:sldId id="2076138400" r:id="rId65"/>
    <p:sldId id="2076138401" r:id="rId66"/>
    <p:sldId id="2076138404" r:id="rId67"/>
    <p:sldId id="2076138374" r:id="rId68"/>
    <p:sldId id="2076137106" r:id="rId69"/>
    <p:sldId id="2076137401" r:id="rId70"/>
    <p:sldId id="2076138362" r:id="rId71"/>
    <p:sldId id="2076137404" r:id="rId72"/>
    <p:sldId id="2076137406" r:id="rId73"/>
    <p:sldId id="2076137405" r:id="rId74"/>
    <p:sldId id="2076138330" r:id="rId75"/>
    <p:sldId id="2076138302" r:id="rId76"/>
    <p:sldId id="2076138382" r:id="rId77"/>
    <p:sldId id="2076138383" r:id="rId78"/>
    <p:sldId id="2076138384" r:id="rId79"/>
    <p:sldId id="2076138392" r:id="rId80"/>
    <p:sldId id="2076138393" r:id="rId81"/>
    <p:sldId id="2076138397" r:id="rId82"/>
    <p:sldId id="2076138396" r:id="rId83"/>
    <p:sldId id="2076138399" r:id="rId84"/>
    <p:sldId id="1370" r:id="rId85"/>
    <p:sldId id="1841" r:id="rId86"/>
    <p:sldId id="2076138328" r:id="rId87"/>
    <p:sldId id="2076137739" r:id="rId88"/>
    <p:sldId id="2076138331" r:id="rId89"/>
    <p:sldId id="2076138359" r:id="rId90"/>
    <p:sldId id="2076138307" r:id="rId91"/>
    <p:sldId id="2076138310" r:id="rId92"/>
    <p:sldId id="2076138308" r:id="rId93"/>
    <p:sldId id="2449" r:id="rId94"/>
    <p:sldId id="2076137913" r:id="rId95"/>
    <p:sldId id="2076138309" r:id="rId96"/>
    <p:sldId id="2076138351" r:id="rId97"/>
    <p:sldId id="2076138349" r:id="rId98"/>
    <p:sldId id="2076138352" r:id="rId99"/>
    <p:sldId id="2076138348" r:id="rId100"/>
    <p:sldId id="2076138350" r:id="rId101"/>
    <p:sldId id="2076138314" r:id="rId102"/>
    <p:sldId id="2076138315" r:id="rId103"/>
    <p:sldId id="2076138318" r:id="rId104"/>
    <p:sldId id="2076138319" r:id="rId105"/>
    <p:sldId id="2076138316" r:id="rId106"/>
    <p:sldId id="2076138317" r:id="rId107"/>
    <p:sldId id="2076138320" r:id="rId108"/>
    <p:sldId id="2076138321" r:id="rId109"/>
    <p:sldId id="2076138354" r:id="rId110"/>
    <p:sldId id="2076138355" r:id="rId111"/>
    <p:sldId id="2076138353" r:id="rId112"/>
    <p:sldId id="2076138322" r:id="rId113"/>
    <p:sldId id="2076138323" r:id="rId114"/>
    <p:sldId id="2076138356" r:id="rId115"/>
    <p:sldId id="2076138357" r:id="rId116"/>
    <p:sldId id="2076138358" r:id="rId117"/>
    <p:sldId id="2076137914" r:id="rId118"/>
    <p:sldId id="2452" r:id="rId119"/>
    <p:sldId id="2076138312" r:id="rId120"/>
    <p:sldId id="2076138329" r:id="rId121"/>
    <p:sldId id="2076138298" r:id="rId122"/>
    <p:sldId id="2076138299" r:id="rId123"/>
    <p:sldId id="2076138300" r:id="rId124"/>
    <p:sldId id="1387" r:id="rId125"/>
    <p:sldId id="2076138263" r:id="rId126"/>
    <p:sldId id="1385" r:id="rId127"/>
    <p:sldId id="2076138304" r:id="rId128"/>
    <p:sldId id="2076138305" r:id="rId129"/>
    <p:sldId id="2076138306" r:id="rId130"/>
    <p:sldId id="2076138270" r:id="rId131"/>
    <p:sldId id="2076138208" r:id="rId132"/>
    <p:sldId id="2076138271" r:id="rId133"/>
    <p:sldId id="2076138209" r:id="rId134"/>
    <p:sldId id="2076138236" r:id="rId135"/>
    <p:sldId id="2076138225" r:id="rId136"/>
    <p:sldId id="2076138226"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 id="2076138325"/>
            <p14:sldId id="280"/>
            <p14:sldId id="2076138335"/>
            <p14:sldId id="2076138337"/>
            <p14:sldId id="2076138336"/>
            <p14:sldId id="2076138338"/>
            <p14:sldId id="2076138340"/>
            <p14:sldId id="2076138341"/>
            <p14:sldId id="2076138342"/>
            <p14:sldId id="2076138343"/>
            <p14:sldId id="2076138339"/>
            <p14:sldId id="2076138344"/>
            <p14:sldId id="2076138326"/>
            <p14:sldId id="10052"/>
            <p14:sldId id="2076138332"/>
            <p14:sldId id="2076138333"/>
            <p14:sldId id="2076138327"/>
            <p14:sldId id="2076137318"/>
            <p14:sldId id="2076138345"/>
            <p14:sldId id="2076138346"/>
            <p14:sldId id="2076138347"/>
            <p14:sldId id="2076137912"/>
            <p14:sldId id="2076137391"/>
            <p14:sldId id="2076138364"/>
            <p14:sldId id="2076138334"/>
            <p14:sldId id="2076138360"/>
            <p14:sldId id="2076138363"/>
            <p14:sldId id="2076138313"/>
            <p14:sldId id="2076138366"/>
            <p14:sldId id="2076138365"/>
            <p14:sldId id="2076138368"/>
            <p14:sldId id="2076138369"/>
            <p14:sldId id="2076138394"/>
            <p14:sldId id="2076138395"/>
            <p14:sldId id="2076138403"/>
            <p14:sldId id="2076138367"/>
            <p14:sldId id="2076138324"/>
            <p14:sldId id="2076138372"/>
            <p14:sldId id="2076138402"/>
            <p14:sldId id="2076138371"/>
            <p14:sldId id="2076138373"/>
            <p14:sldId id="2076138386"/>
            <p14:sldId id="2076138390"/>
            <p14:sldId id="2076138385"/>
            <p14:sldId id="2076138370"/>
            <p14:sldId id="2076138375"/>
            <p14:sldId id="2076138377"/>
            <p14:sldId id="2076138388"/>
            <p14:sldId id="2076138389"/>
            <p14:sldId id="2076138391"/>
            <p14:sldId id="2076138378"/>
            <p14:sldId id="2076138379"/>
            <p14:sldId id="2076138380"/>
            <p14:sldId id="2076138381"/>
            <p14:sldId id="2076138400"/>
            <p14:sldId id="2076138401"/>
            <p14:sldId id="2076138404"/>
            <p14:sldId id="2076138374"/>
            <p14:sldId id="2076137106"/>
            <p14:sldId id="2076137401"/>
            <p14:sldId id="2076138362"/>
            <p14:sldId id="2076137404"/>
            <p14:sldId id="2076137406"/>
            <p14:sldId id="2076137405"/>
            <p14:sldId id="2076138330"/>
            <p14:sldId id="2076138302"/>
            <p14:sldId id="2076138382"/>
            <p14:sldId id="2076138383"/>
            <p14:sldId id="2076138384"/>
            <p14:sldId id="2076138392"/>
            <p14:sldId id="2076138393"/>
            <p14:sldId id="2076138397"/>
            <p14:sldId id="2076138396"/>
            <p14:sldId id="2076138399"/>
            <p14:sldId id="1370"/>
            <p14:sldId id="1841"/>
            <p14:sldId id="2076138328"/>
            <p14:sldId id="2076137739"/>
            <p14:sldId id="2076138331"/>
            <p14:sldId id="2076138359"/>
            <p14:sldId id="2076138307"/>
            <p14:sldId id="2076138310"/>
            <p14:sldId id="2076138308"/>
            <p14:sldId id="2449"/>
            <p14:sldId id="2076137913"/>
            <p14:sldId id="2076138309"/>
            <p14:sldId id="2076138351"/>
            <p14:sldId id="2076138349"/>
            <p14:sldId id="2076138352"/>
            <p14:sldId id="2076138348"/>
            <p14:sldId id="2076138350"/>
            <p14:sldId id="2076138314"/>
            <p14:sldId id="2076138315"/>
            <p14:sldId id="2076138318"/>
            <p14:sldId id="2076138319"/>
            <p14:sldId id="2076138316"/>
            <p14:sldId id="2076138317"/>
            <p14:sldId id="2076138320"/>
            <p14:sldId id="2076138321"/>
            <p14:sldId id="2076138354"/>
            <p14:sldId id="2076138355"/>
            <p14:sldId id="2076138353"/>
            <p14:sldId id="2076138322"/>
            <p14:sldId id="2076138323"/>
            <p14:sldId id="2076138356"/>
            <p14:sldId id="2076138357"/>
            <p14:sldId id="2076138358"/>
            <p14:sldId id="2076137914"/>
            <p14:sldId id="2452"/>
            <p14:sldId id="2076138312"/>
            <p14:sldId id="2076138329"/>
            <p14:sldId id="2076138298"/>
            <p14:sldId id="2076138299"/>
            <p14:sldId id="2076138300"/>
            <p14:sldId id="1387"/>
            <p14:sldId id="2076138263"/>
            <p14:sldId id="1385"/>
            <p14:sldId id="2076138304"/>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s>
</file>

<file path=ppt/comments/modernComment_7BBF59B8_A78688AD.xml><?xml version="1.0" encoding="utf-8"?>
<p188:cmLst xmlns:a="http://schemas.openxmlformats.org/drawingml/2006/main" xmlns:r="http://schemas.openxmlformats.org/officeDocument/2006/relationships" xmlns:p188="http://schemas.microsoft.com/office/powerpoint/2018/8/main">
  <p188:cm id="{BA717805-78A4-492F-BB8A-097EB58705C9}"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6/19/2021 7:20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https://docs.microsoft.com/en-us/compliance/regulatory/offering-home?view=o365-worldwide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7:20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7:20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7:20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6/19/2021 7:20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7:20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7:20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7:20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7:20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7:20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7:20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7:20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7:20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6/19/2021 7:20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Saturday, June 19,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Saturday, June 19,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Saturday, June 19,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Saturday, June 19,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Saturday, June 19,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Saturday, June 19,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Saturday, June 19,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Saturday, June 19,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Saturday, June 19,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Saturday, June 19,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Saturday, June 19,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Saturday, June 19,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7.xml"/><Relationship Id="rId5" Type="http://schemas.openxmlformats.org/officeDocument/2006/relationships/image" Target="../media/image69.svg"/><Relationship Id="rId4" Type="http://schemas.openxmlformats.org/officeDocument/2006/relationships/image" Target="../media/image6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68.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8.xml"/></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8.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2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9.xml"/><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0.xml"/><Relationship Id="rId1" Type="http://schemas.openxmlformats.org/officeDocument/2006/relationships/slideLayout" Target="../slideLayouts/slideLayout36.xml"/><Relationship Id="rId4" Type="http://schemas.openxmlformats.org/officeDocument/2006/relationships/image" Target="../media/image74.png"/></Relationships>
</file>

<file path=ppt/slides/_rels/slide12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91.xml"/><Relationship Id="rId1" Type="http://schemas.openxmlformats.org/officeDocument/2006/relationships/slideLayout" Target="../slideLayouts/slideLayout47.xml"/></Relationships>
</file>

<file path=ppt/slides/_rels/slide128.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6.png"/><Relationship Id="rId1" Type="http://schemas.openxmlformats.org/officeDocument/2006/relationships/slideLayout" Target="../slideLayouts/slideLayout4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sv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7BBF59B8_A78688AD.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9.xml"/><Relationship Id="rId1" Type="http://schemas.openxmlformats.org/officeDocument/2006/relationships/themeOverride" Target="../theme/themeOverride1.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6.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66.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IoT Security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684" y="2171828"/>
            <a:ext cx="3986876" cy="366361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Agent-based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56810605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21" y="1212009"/>
            <a:ext cx="10335858" cy="4772494"/>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Azure Defender solutions</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567742589"/>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Security Center + Azure Defender</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 + Azure Defender</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223010"/>
            <a:ext cx="10322440" cy="526923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Cloud Security is a top priority at Microsoft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invests more than USD 1 billion annually on cybersecurity research and development.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employs more than 3,500 security experts who are dedicated to data security and privacy.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has more certifications than any other cloud provider.</a:t>
            </a:r>
          </a:p>
          <a:p>
            <a:pPr lvl="0" defTabSz="797968">
              <a:spcBef>
                <a:spcPct val="0"/>
              </a:spcBef>
              <a:spcAft>
                <a:spcPts val="800"/>
              </a:spcAft>
              <a:defRPr/>
            </a:pPr>
            <a:endParaRPr lang="en-US" sz="1800" dirty="0">
              <a:ln w="3175">
                <a:noFill/>
              </a:ln>
              <a:cs typeface="Segoe UI Semibold"/>
            </a:endParaRPr>
          </a:p>
        </p:txBody>
      </p:sp>
      <p:pic>
        <p:nvPicPr>
          <p:cNvPr id="1026" name="Picture 2" descr="ISO/IEC">
            <a:extLst>
              <a:ext uri="{FF2B5EF4-FFF2-40B4-BE49-F238E27FC236}">
                <a16:creationId xmlns:a16="http://schemas.microsoft.com/office/drawing/2014/main" id="{C76B0BB4-B858-435D-8F2F-0A2023B8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7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A/CCm">
            <a:extLst>
              <a:ext uri="{FF2B5EF4-FFF2-40B4-BE49-F238E27FC236}">
                <a16:creationId xmlns:a16="http://schemas.microsoft.com/office/drawing/2014/main" id="{24A3FAA1-5FD3-4292-9ECF-C3F876080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65"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R">
            <a:extLst>
              <a:ext uri="{FF2B5EF4-FFF2-40B4-BE49-F238E27FC236}">
                <a16:creationId xmlns:a16="http://schemas.microsoft.com/office/drawing/2014/main" id="{9561381D-CCEB-4BED-83DD-AF3BD6E3E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JIS">
            <a:extLst>
              <a:ext uri="{FF2B5EF4-FFF2-40B4-BE49-F238E27FC236}">
                <a16:creationId xmlns:a16="http://schemas.microsoft.com/office/drawing/2014/main" id="{0CCE4458-1A5B-4E1C-83AF-8F86F579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4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PAA">
            <a:extLst>
              <a:ext uri="{FF2B5EF4-FFF2-40B4-BE49-F238E27FC236}">
                <a16:creationId xmlns:a16="http://schemas.microsoft.com/office/drawing/2014/main" id="{B69F103F-D5E5-4B48-89F6-AFB8B770D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001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RS 1075">
            <a:extLst>
              <a:ext uri="{FF2B5EF4-FFF2-40B4-BE49-F238E27FC236}">
                <a16:creationId xmlns:a16="http://schemas.microsoft.com/office/drawing/2014/main" id="{9DF05D9C-352E-416D-B6F3-EF8B955A9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655"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747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161631254"/>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Defender</a:t>
                      </a:r>
                      <a:b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4"/>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5"/>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spTree>
    <p:extLst>
      <p:ext uri="{BB962C8B-B14F-4D97-AF65-F5344CB8AC3E}">
        <p14:creationId xmlns:p14="http://schemas.microsoft.com/office/powerpoint/2010/main" val="1189989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spTree>
    <p:extLst>
      <p:ext uri="{BB962C8B-B14F-4D97-AF65-F5344CB8AC3E}">
        <p14:creationId xmlns:p14="http://schemas.microsoft.com/office/powerpoint/2010/main" val="34871114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 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System Center Operations Manager Agent</a:t>
            </a:r>
          </a:p>
          <a:p>
            <a:pPr>
              <a:lnSpc>
                <a:spcPct val="100000"/>
              </a:lnSpc>
              <a:spcAft>
                <a:spcPts val="1000"/>
              </a:spcAft>
            </a:pPr>
            <a:r>
              <a:rPr lang="en-US" sz="1800" dirty="0"/>
              <a:t>TODO</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1608646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spTree>
    <p:extLst>
      <p:ext uri="{BB962C8B-B14F-4D97-AF65-F5344CB8AC3E}">
        <p14:creationId xmlns:p14="http://schemas.microsoft.com/office/powerpoint/2010/main" val="11505439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Security Center + 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5088859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spTree>
    <p:extLst>
      <p:ext uri="{BB962C8B-B14F-4D97-AF65-F5344CB8AC3E}">
        <p14:creationId xmlns:p14="http://schemas.microsoft.com/office/powerpoint/2010/main" val="13207050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1674902866"/>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cs typeface="Times New Roman" panose="02020603050405020304" pitchFamily="18" charset="0"/>
                        </a:rPr>
                        <a:t>Security Center + Azure Defender</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 consistent multi-cloud and on-premises management platform. 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spTree>
    <p:extLst>
      <p:ext uri="{BB962C8B-B14F-4D97-AF65-F5344CB8AC3E}">
        <p14:creationId xmlns:p14="http://schemas.microsoft.com/office/powerpoint/2010/main" val="38688606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TODO</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Best Practices</a:t>
            </a:r>
          </a:p>
          <a:p>
            <a:pPr marL="281677" lvl="1" indent="0">
              <a:buNone/>
            </a:pPr>
            <a:r>
              <a:rPr lang="en-US" sz="1961" dirty="0">
                <a:solidFill>
                  <a:schemeClr val="tx1"/>
                </a:solidFill>
              </a:rPr>
              <a:t>TODO</a:t>
            </a: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t>
            </a:r>
          </a:p>
          <a:p>
            <a:pPr>
              <a:lnSpc>
                <a:spcPct val="100000"/>
              </a:lnSpc>
              <a:spcAft>
                <a:spcPts val="1000"/>
              </a:spcAft>
            </a:pPr>
            <a:r>
              <a:rPr lang="en-US" sz="1800" dirty="0"/>
              <a:t>It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spTree>
    <p:extLst>
      <p:ext uri="{BB962C8B-B14F-4D97-AF65-F5344CB8AC3E}">
        <p14:creationId xmlns:p14="http://schemas.microsoft.com/office/powerpoint/2010/main" val="255031420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spTree>
    <p:extLst>
      <p:ext uri="{BB962C8B-B14F-4D97-AF65-F5344CB8AC3E}">
        <p14:creationId xmlns:p14="http://schemas.microsoft.com/office/powerpoint/2010/main" val="24239233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10302</TotalTime>
  <Words>7828</Words>
  <Application>Microsoft Office PowerPoint</Application>
  <PresentationFormat>Widescreen</PresentationFormat>
  <Paragraphs>886</Paragraphs>
  <Slides>130</Slides>
  <Notes>91</Notes>
  <HiddenSlides>0</HiddenSlides>
  <MMClips>2</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130</vt:i4>
      </vt:variant>
    </vt:vector>
  </HeadingPairs>
  <TitlesOfParts>
    <vt:vector size="149" baseType="lpstr">
      <vt:lpstr>Arial</vt:lpstr>
      <vt:lpstr>Arial Nova</vt:lpstr>
      <vt:lpstr>Avenir Next LT Pro</vt:lpstr>
      <vt:lpstr>Avenir Next LT Pro Light</vt:lpstr>
      <vt:lpstr>Calibri</vt:lpstr>
      <vt:lpstr>Consolas</vt:lpstr>
      <vt:lpstr>Crimson Pro</vt:lpstr>
      <vt:lpstr>MentiText</vt:lpstr>
      <vt:lpstr>Open Sans</vt:lpstr>
      <vt:lpstr>Proxima Nova</vt:lpstr>
      <vt:lpstr>Segoe UI</vt:lpstr>
      <vt:lpstr>Segoe UI Light</vt:lpstr>
      <vt:lpstr>Segoe UI Semibold</vt:lpstr>
      <vt:lpstr>Segoe UI Semilight</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Focus on what’s important</vt:lpstr>
      <vt:lpstr>Pricing / Estimating / ADX</vt:lpstr>
      <vt:lpstr>Pay-As-You-Go</vt:lpstr>
      <vt:lpstr>Retention</vt:lpstr>
      <vt:lpstr>Alert Rules</vt:lpstr>
      <vt:lpstr>Notifications</vt:lpstr>
      <vt:lpstr>Notifications (SMS and Voice)</vt:lpstr>
      <vt:lpstr>Commitment Tiers</vt:lpstr>
      <vt:lpstr>Solutions</vt:lpstr>
      <vt:lpstr>Types of Solutions</vt:lpstr>
      <vt:lpstr>Solution Targeting</vt:lpstr>
      <vt:lpstr>Solutions + Cost</vt:lpstr>
      <vt:lpstr>30, 90 days, oh my.</vt:lpstr>
      <vt:lpstr>Retention</vt:lpstr>
      <vt:lpstr>Export</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Kusto Query Language</vt:lpstr>
      <vt:lpstr>Kusto Query Language (KQL)</vt:lpstr>
      <vt:lpstr>Selecting Data</vt:lpstr>
      <vt:lpstr>KQL – Common Operators</vt:lpstr>
      <vt:lpstr>Functions</vt:lpstr>
      <vt:lpstr>Built-In Functions</vt:lpstr>
      <vt:lpstr>User-defined Functions</vt:lpstr>
      <vt:lpstr>PowerPoint Presentation</vt:lpstr>
      <vt:lpstr>PowerPoint Presentation</vt:lpstr>
      <vt:lpstr>Azure Lighthouse</vt:lpstr>
      <vt:lpstr>Azure Lighthouse</vt:lpstr>
      <vt:lpstr>Azure Lighthouse Architecture</vt:lpstr>
      <vt:lpstr>Azure Arc</vt:lpstr>
      <vt:lpstr>Azure Arc</vt:lpstr>
      <vt:lpstr>Supported Service</vt:lpstr>
      <vt:lpstr>Azure Arc Architecture</vt:lpstr>
      <vt:lpstr>Azure Arc + Azure Security Center</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IoT Security</vt:lpstr>
      <vt:lpstr>Agent-based</vt:lpstr>
      <vt:lpstr>Agentless-based (IoT Sensors)</vt:lpstr>
      <vt:lpstr>Offline</vt:lpstr>
      <vt:lpstr>Best Practices</vt:lpstr>
      <vt:lpstr>Question…</vt:lpstr>
      <vt:lpstr>Best Practices</vt:lpstr>
      <vt:lpstr>Session and Lab Environment</vt:lpstr>
      <vt:lpstr>PowerPoint Presentation</vt:lpstr>
      <vt:lpstr>PowerPoint Presentation</vt:lpstr>
      <vt:lpstr>PowerPoint Presentation</vt:lpstr>
      <vt:lpstr>PowerPoint Presentation</vt:lpstr>
      <vt:lpstr>DEMO: How to whiteboard designs</vt:lpstr>
      <vt:lpstr>Breakout Activity:  Azure Defender</vt:lpstr>
      <vt:lpstr>DEMO: How to access your lab environment</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416</cp:revision>
  <dcterms:created xsi:type="dcterms:W3CDTF">2020-05-01T23:34:12Z</dcterms:created>
  <dcterms:modified xsi:type="dcterms:W3CDTF">2021-06-19T17:42:38Z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